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2"/>
  </p:notesMasterIdLst>
  <p:sldIdLst>
    <p:sldId id="315" r:id="rId2"/>
    <p:sldId id="300" r:id="rId3"/>
    <p:sldId id="408" r:id="rId4"/>
    <p:sldId id="409" r:id="rId5"/>
    <p:sldId id="410" r:id="rId6"/>
    <p:sldId id="404" r:id="rId7"/>
    <p:sldId id="411" r:id="rId8"/>
    <p:sldId id="334" r:id="rId9"/>
    <p:sldId id="412" r:id="rId10"/>
    <p:sldId id="413" r:id="rId11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userDrawn="1">
          <p15:clr>
            <a:srgbClr val="A4A3A4"/>
          </p15:clr>
        </p15:guide>
        <p15:guide id="5" orient="horz" pos="2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D5"/>
    <a:srgbClr val="B27D5D"/>
    <a:srgbClr val="666666"/>
    <a:srgbClr val="A362A6"/>
    <a:srgbClr val="1B9E77"/>
    <a:srgbClr val="CF622F"/>
    <a:srgbClr val="B07F1B"/>
    <a:srgbClr val="BFAB10"/>
    <a:srgbClr val="F0EFF7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/>
    <p:restoredTop sz="92352"/>
  </p:normalViewPr>
  <p:slideViewPr>
    <p:cSldViewPr snapToGrid="0" snapToObjects="1" showGuides="1">
      <p:cViewPr>
        <p:scale>
          <a:sx n="64" d="100"/>
          <a:sy n="64" d="100"/>
        </p:scale>
        <p:origin x="976" y="400"/>
      </p:cViewPr>
      <p:guideLst>
        <p:guide/>
        <p:guide orient="horz" pos="2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C406A-E121-B646-B5DB-A5EC696DF7F0}" type="datetimeFigureOut">
              <a:rPr lang="en-US" smtClean="0"/>
              <a:t>5/24/19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B0A16-4F8C-C348-ABD6-E176CE004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97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85265-0BEC-FB4D-A397-2C5C9890FD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55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85265-0BEC-FB4D-A397-2C5C9890FD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10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85265-0BEC-FB4D-A397-2C5C9890FD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02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85265-0BEC-FB4D-A397-2C5C9890FD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46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85265-0BEC-FB4D-A397-2C5C9890FD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18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85265-0BEC-FB4D-A397-2C5C9890FD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50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85265-0BEC-FB4D-A397-2C5C9890FD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40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85265-0BEC-FB4D-A397-2C5C9890FD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27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12" y="2840579"/>
            <a:ext cx="13817600" cy="1960033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10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21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32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43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54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65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76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487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CBC4-9E45-9340-B7FF-20A1D8E6FB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5/24/19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54FD-FF61-E549-95FC-2B885E17A174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CBC4-9E45-9340-B7FF-20A1D8E6FB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5/24/19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54FD-FF61-E549-95FC-2B885E17A174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5" y="366192"/>
            <a:ext cx="3657600" cy="7802033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1" y="366192"/>
            <a:ext cx="10701867" cy="7802033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CBC4-9E45-9340-B7FF-20A1D8E6FB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5/24/19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54FD-FF61-E549-95FC-2B885E17A174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CBC4-9E45-9340-B7FF-20A1D8E6FB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5/24/19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54FD-FF61-E549-95FC-2B885E17A174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113" y="5875891"/>
            <a:ext cx="13817600" cy="1816100"/>
          </a:xfrm>
        </p:spPr>
        <p:txBody>
          <a:bodyPr anchor="t"/>
          <a:lstStyle>
            <a:lvl1pPr algn="l">
              <a:defRPr sz="7110" b="1" cap="all"/>
            </a:lvl1pPr>
          </a:lstStyle>
          <a:p>
            <a:r>
              <a:rPr lang="es-ES_tradnl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113" y="3875629"/>
            <a:ext cx="13817600" cy="2000249"/>
          </a:xfrm>
        </p:spPr>
        <p:txBody>
          <a:bodyPr anchor="b"/>
          <a:lstStyle>
            <a:lvl1pPr marL="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1pPr>
            <a:lvl2pPr marL="81088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177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2658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43548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54425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65312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76189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487084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CBC4-9E45-9340-B7FF-20A1D8E6FB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5/24/19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54FD-FF61-E549-95FC-2B885E17A174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3" y="2133608"/>
            <a:ext cx="7179733" cy="6034617"/>
          </a:xfrm>
        </p:spPr>
        <p:txBody>
          <a:bodyPr/>
          <a:lstStyle>
            <a:lvl1pPr>
              <a:defRPr sz="4979"/>
            </a:lvl1pPr>
            <a:lvl2pPr>
              <a:defRPr sz="4267"/>
            </a:lvl2pPr>
            <a:lvl3pPr>
              <a:defRPr sz="3556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63480" y="2133608"/>
            <a:ext cx="7179733" cy="6034617"/>
          </a:xfrm>
        </p:spPr>
        <p:txBody>
          <a:bodyPr/>
          <a:lstStyle>
            <a:lvl1pPr>
              <a:defRPr sz="4979"/>
            </a:lvl1pPr>
            <a:lvl2pPr>
              <a:defRPr sz="4267"/>
            </a:lvl2pPr>
            <a:lvl3pPr>
              <a:defRPr sz="3556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s-MX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CBC4-9E45-9340-B7FF-20A1D8E6FB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5/24/19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54FD-FF61-E549-95FC-2B885E17A174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2046817"/>
            <a:ext cx="7182556" cy="853016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0889" indent="0">
              <a:buNone/>
              <a:defRPr sz="3556" b="1"/>
            </a:lvl2pPr>
            <a:lvl3pPr marL="1621773" indent="0">
              <a:buNone/>
              <a:defRPr sz="3200" b="1"/>
            </a:lvl3pPr>
            <a:lvl4pPr marL="2432658" indent="0">
              <a:buNone/>
              <a:defRPr sz="2844" b="1"/>
            </a:lvl4pPr>
            <a:lvl5pPr marL="3243548" indent="0">
              <a:buNone/>
              <a:defRPr sz="2844" b="1"/>
            </a:lvl5pPr>
            <a:lvl6pPr marL="4054425" indent="0">
              <a:buNone/>
              <a:defRPr sz="2844" b="1"/>
            </a:lvl6pPr>
            <a:lvl7pPr marL="4865312" indent="0">
              <a:buNone/>
              <a:defRPr sz="2844" b="1"/>
            </a:lvl7pPr>
            <a:lvl8pPr marL="5676189" indent="0">
              <a:buNone/>
              <a:defRPr sz="2844" b="1"/>
            </a:lvl8pPr>
            <a:lvl9pPr marL="6487084" indent="0">
              <a:buNone/>
              <a:defRPr sz="2844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2" y="2899835"/>
            <a:ext cx="7182556" cy="5268384"/>
          </a:xfrm>
        </p:spPr>
        <p:txBody>
          <a:bodyPr/>
          <a:lstStyle>
            <a:lvl1pPr>
              <a:defRPr sz="4267"/>
            </a:lvl1pPr>
            <a:lvl2pPr>
              <a:defRPr sz="3556"/>
            </a:lvl2pPr>
            <a:lvl3pPr>
              <a:defRPr sz="3200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7858" y="2046817"/>
            <a:ext cx="7185377" cy="853016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0889" indent="0">
              <a:buNone/>
              <a:defRPr sz="3556" b="1"/>
            </a:lvl2pPr>
            <a:lvl3pPr marL="1621773" indent="0">
              <a:buNone/>
              <a:defRPr sz="3200" b="1"/>
            </a:lvl3pPr>
            <a:lvl4pPr marL="2432658" indent="0">
              <a:buNone/>
              <a:defRPr sz="2844" b="1"/>
            </a:lvl4pPr>
            <a:lvl5pPr marL="3243548" indent="0">
              <a:buNone/>
              <a:defRPr sz="2844" b="1"/>
            </a:lvl5pPr>
            <a:lvl6pPr marL="4054425" indent="0">
              <a:buNone/>
              <a:defRPr sz="2844" b="1"/>
            </a:lvl6pPr>
            <a:lvl7pPr marL="4865312" indent="0">
              <a:buNone/>
              <a:defRPr sz="2844" b="1"/>
            </a:lvl7pPr>
            <a:lvl8pPr marL="5676189" indent="0">
              <a:buNone/>
              <a:defRPr sz="2844" b="1"/>
            </a:lvl8pPr>
            <a:lvl9pPr marL="6487084" indent="0">
              <a:buNone/>
              <a:defRPr sz="2844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7858" y="2899835"/>
            <a:ext cx="7185377" cy="5268384"/>
          </a:xfrm>
        </p:spPr>
        <p:txBody>
          <a:bodyPr/>
          <a:lstStyle>
            <a:lvl1pPr>
              <a:defRPr sz="4267"/>
            </a:lvl1pPr>
            <a:lvl2pPr>
              <a:defRPr sz="3556"/>
            </a:lvl2pPr>
            <a:lvl3pPr>
              <a:defRPr sz="3200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s-MX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CBC4-9E45-9340-B7FF-20A1D8E6FB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5/24/19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54FD-FF61-E549-95FC-2B885E17A174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CBC4-9E45-9340-B7FF-20A1D8E6FB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5/24/19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54FD-FF61-E549-95FC-2B885E17A174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CBC4-9E45-9340-B7FF-20A1D8E6FB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5/24/19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54FD-FF61-E549-95FC-2B885E17A174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5" y="364075"/>
            <a:ext cx="5348113" cy="1549400"/>
          </a:xfrm>
        </p:spPr>
        <p:txBody>
          <a:bodyPr anchor="b"/>
          <a:lstStyle>
            <a:lvl1pPr algn="l">
              <a:defRPr sz="3556" b="1"/>
            </a:lvl1pPr>
          </a:lstStyle>
          <a:p>
            <a:r>
              <a:rPr lang="es-ES_tradnl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5651" y="364074"/>
            <a:ext cx="9087557" cy="7804151"/>
          </a:xfrm>
        </p:spPr>
        <p:txBody>
          <a:bodyPr/>
          <a:lstStyle>
            <a:lvl1pPr>
              <a:defRPr sz="5689"/>
            </a:lvl1pPr>
            <a:lvl2pPr>
              <a:defRPr sz="4979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5" y="1913492"/>
            <a:ext cx="5348113" cy="6254751"/>
          </a:xfrm>
        </p:spPr>
        <p:txBody>
          <a:bodyPr/>
          <a:lstStyle>
            <a:lvl1pPr marL="0" indent="0">
              <a:buNone/>
              <a:defRPr sz="2489"/>
            </a:lvl1pPr>
            <a:lvl2pPr marL="810889" indent="0">
              <a:buNone/>
              <a:defRPr sz="2133"/>
            </a:lvl2pPr>
            <a:lvl3pPr marL="1621773" indent="0">
              <a:buNone/>
              <a:defRPr sz="1779"/>
            </a:lvl3pPr>
            <a:lvl4pPr marL="2432658" indent="0">
              <a:buNone/>
              <a:defRPr sz="1600"/>
            </a:lvl4pPr>
            <a:lvl5pPr marL="3243548" indent="0">
              <a:buNone/>
              <a:defRPr sz="1600"/>
            </a:lvl5pPr>
            <a:lvl6pPr marL="4054425" indent="0">
              <a:buNone/>
              <a:defRPr sz="1600"/>
            </a:lvl6pPr>
            <a:lvl7pPr marL="4865312" indent="0">
              <a:buNone/>
              <a:defRPr sz="1600"/>
            </a:lvl7pPr>
            <a:lvl8pPr marL="5676189" indent="0">
              <a:buNone/>
              <a:defRPr sz="1600"/>
            </a:lvl8pPr>
            <a:lvl9pPr marL="6487084" indent="0">
              <a:buNone/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CBC4-9E45-9340-B7FF-20A1D8E6FB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5/24/19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54FD-FF61-E549-95FC-2B885E17A174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295" y="6400806"/>
            <a:ext cx="9753600" cy="755651"/>
          </a:xfrm>
        </p:spPr>
        <p:txBody>
          <a:bodyPr anchor="b"/>
          <a:lstStyle>
            <a:lvl1pPr algn="l">
              <a:defRPr sz="3556" b="1"/>
            </a:lvl1pPr>
          </a:lstStyle>
          <a:p>
            <a:r>
              <a:rPr lang="es-ES_tradnl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295" y="817033"/>
            <a:ext cx="9753600" cy="5486400"/>
          </a:xfrm>
        </p:spPr>
        <p:txBody>
          <a:bodyPr/>
          <a:lstStyle>
            <a:lvl1pPr marL="0" indent="0">
              <a:buNone/>
              <a:defRPr sz="5689"/>
            </a:lvl1pPr>
            <a:lvl2pPr marL="810889" indent="0">
              <a:buNone/>
              <a:defRPr sz="4979"/>
            </a:lvl2pPr>
            <a:lvl3pPr marL="1621773" indent="0">
              <a:buNone/>
              <a:defRPr sz="4267"/>
            </a:lvl3pPr>
            <a:lvl4pPr marL="2432658" indent="0">
              <a:buNone/>
              <a:defRPr sz="3556"/>
            </a:lvl4pPr>
            <a:lvl5pPr marL="3243548" indent="0">
              <a:buNone/>
              <a:defRPr sz="3556"/>
            </a:lvl5pPr>
            <a:lvl6pPr marL="4054425" indent="0">
              <a:buNone/>
              <a:defRPr sz="3556"/>
            </a:lvl6pPr>
            <a:lvl7pPr marL="4865312" indent="0">
              <a:buNone/>
              <a:defRPr sz="3556"/>
            </a:lvl7pPr>
            <a:lvl8pPr marL="5676189" indent="0">
              <a:buNone/>
              <a:defRPr sz="3556"/>
            </a:lvl8pPr>
            <a:lvl9pPr marL="6487084" indent="0">
              <a:buNone/>
              <a:defRPr sz="3556"/>
            </a:lvl9pPr>
          </a:lstStyle>
          <a:p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295" y="7156458"/>
            <a:ext cx="9753600" cy="1073149"/>
          </a:xfrm>
        </p:spPr>
        <p:txBody>
          <a:bodyPr/>
          <a:lstStyle>
            <a:lvl1pPr marL="0" indent="0">
              <a:buNone/>
              <a:defRPr sz="2489"/>
            </a:lvl1pPr>
            <a:lvl2pPr marL="810889" indent="0">
              <a:buNone/>
              <a:defRPr sz="2133"/>
            </a:lvl2pPr>
            <a:lvl3pPr marL="1621773" indent="0">
              <a:buNone/>
              <a:defRPr sz="1779"/>
            </a:lvl3pPr>
            <a:lvl4pPr marL="2432658" indent="0">
              <a:buNone/>
              <a:defRPr sz="1600"/>
            </a:lvl4pPr>
            <a:lvl5pPr marL="3243548" indent="0">
              <a:buNone/>
              <a:defRPr sz="1600"/>
            </a:lvl5pPr>
            <a:lvl6pPr marL="4054425" indent="0">
              <a:buNone/>
              <a:defRPr sz="1600"/>
            </a:lvl6pPr>
            <a:lvl7pPr marL="4865312" indent="0">
              <a:buNone/>
              <a:defRPr sz="1600"/>
            </a:lvl7pPr>
            <a:lvl8pPr marL="5676189" indent="0">
              <a:buNone/>
              <a:defRPr sz="1600"/>
            </a:lvl8pPr>
            <a:lvl9pPr marL="6487084" indent="0">
              <a:buNone/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1CBC4-9E45-9340-B7FF-20A1D8E6FB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5/24/19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854FD-FF61-E549-95FC-2B885E17A174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12" y="366184"/>
            <a:ext cx="14630400" cy="1524000"/>
          </a:xfrm>
          <a:prstGeom prst="rect">
            <a:avLst/>
          </a:prstGeom>
        </p:spPr>
        <p:txBody>
          <a:bodyPr vert="horz" lIns="91226" tIns="45616" rIns="91226" bIns="45616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12" y="2133608"/>
            <a:ext cx="14630400" cy="6034617"/>
          </a:xfrm>
          <a:prstGeom prst="rect">
            <a:avLst/>
          </a:prstGeom>
        </p:spPr>
        <p:txBody>
          <a:bodyPr vert="horz" lIns="91226" tIns="45616" rIns="91226" bIns="45616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2803" y="8475143"/>
            <a:ext cx="3793067" cy="486833"/>
          </a:xfrm>
          <a:prstGeom prst="rect">
            <a:avLst/>
          </a:prstGeom>
        </p:spPr>
        <p:txBody>
          <a:bodyPr vert="horz" lIns="91226" tIns="45616" rIns="91226" bIns="45616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0889"/>
            <a:fld id="{C2B1CBC4-9E45-9340-B7FF-20A1D8E6FB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10889"/>
              <a:t>5/24/19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54135" y="8475143"/>
            <a:ext cx="5147733" cy="486833"/>
          </a:xfrm>
          <a:prstGeom prst="rect">
            <a:avLst/>
          </a:prstGeom>
        </p:spPr>
        <p:txBody>
          <a:bodyPr vert="horz" lIns="91226" tIns="45616" rIns="91226" bIns="45616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0889"/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0139" y="8475143"/>
            <a:ext cx="3793067" cy="486833"/>
          </a:xfrm>
          <a:prstGeom prst="rect">
            <a:avLst/>
          </a:prstGeom>
        </p:spPr>
        <p:txBody>
          <a:bodyPr vert="horz" lIns="91226" tIns="45616" rIns="91226" bIns="45616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0889"/>
            <a:fld id="{302854FD-FF61-E549-95FC-2B885E17A174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 defTabSz="810889"/>
              <a:t>‹#›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0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810889" rtl="0" eaLnBrk="1" latinLnBrk="0" hangingPunct="1"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8159" indent="-608159" algn="l" defTabSz="810889" rtl="0" eaLnBrk="1" latinLnBrk="0" hangingPunct="1">
        <a:spcBef>
          <a:spcPct val="20000"/>
        </a:spcBef>
        <a:buFont typeface="Arial"/>
        <a:buChar char="•"/>
        <a:defRPr sz="5689" kern="1200">
          <a:solidFill>
            <a:schemeClr val="tx1"/>
          </a:solidFill>
          <a:latin typeface="+mn-lt"/>
          <a:ea typeface="+mn-ea"/>
          <a:cs typeface="+mn-cs"/>
        </a:defRPr>
      </a:lvl1pPr>
      <a:lvl2pPr marL="1317691" indent="-506807" algn="l" defTabSz="810889" rtl="0" eaLnBrk="1" latinLnBrk="0" hangingPunct="1">
        <a:spcBef>
          <a:spcPct val="20000"/>
        </a:spcBef>
        <a:buFont typeface="Arial"/>
        <a:buChar char="–"/>
        <a:defRPr sz="4979" kern="1200">
          <a:solidFill>
            <a:schemeClr val="tx1"/>
          </a:solidFill>
          <a:latin typeface="+mn-lt"/>
          <a:ea typeface="+mn-ea"/>
          <a:cs typeface="+mn-cs"/>
        </a:defRPr>
      </a:lvl2pPr>
      <a:lvl3pPr marL="2027216" indent="-405441" algn="l" defTabSz="810889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3pPr>
      <a:lvl4pPr marL="2838090" indent="-405441" algn="l" defTabSz="810889" rtl="0" eaLnBrk="1" latinLnBrk="0" hangingPunct="1">
        <a:spcBef>
          <a:spcPct val="20000"/>
        </a:spcBef>
        <a:buFont typeface="Arial"/>
        <a:buChar char="–"/>
        <a:defRPr sz="3556" kern="1200">
          <a:solidFill>
            <a:schemeClr val="tx1"/>
          </a:solidFill>
          <a:latin typeface="+mn-lt"/>
          <a:ea typeface="+mn-ea"/>
          <a:cs typeface="+mn-cs"/>
        </a:defRPr>
      </a:lvl4pPr>
      <a:lvl5pPr marL="3648986" indent="-405441" algn="l" defTabSz="810889" rtl="0" eaLnBrk="1" latinLnBrk="0" hangingPunct="1">
        <a:spcBef>
          <a:spcPct val="20000"/>
        </a:spcBef>
        <a:buFont typeface="Arial"/>
        <a:buChar char="»"/>
        <a:defRPr sz="3556" kern="1200">
          <a:solidFill>
            <a:schemeClr val="tx1"/>
          </a:solidFill>
          <a:latin typeface="+mn-lt"/>
          <a:ea typeface="+mn-ea"/>
          <a:cs typeface="+mn-cs"/>
        </a:defRPr>
      </a:lvl5pPr>
      <a:lvl6pPr marL="4459867" indent="-405441" algn="l" defTabSz="810889" rtl="0" eaLnBrk="1" latinLnBrk="0" hangingPunct="1">
        <a:spcBef>
          <a:spcPct val="20000"/>
        </a:spcBef>
        <a:buFont typeface="Arial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6pPr>
      <a:lvl7pPr marL="5270754" indent="-405441" algn="l" defTabSz="810889" rtl="0" eaLnBrk="1" latinLnBrk="0" hangingPunct="1">
        <a:spcBef>
          <a:spcPct val="20000"/>
        </a:spcBef>
        <a:buFont typeface="Arial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7pPr>
      <a:lvl8pPr marL="6081640" indent="-405441" algn="l" defTabSz="810889" rtl="0" eaLnBrk="1" latinLnBrk="0" hangingPunct="1">
        <a:spcBef>
          <a:spcPct val="20000"/>
        </a:spcBef>
        <a:buFont typeface="Arial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8pPr>
      <a:lvl9pPr marL="6892526" indent="-405441" algn="l" defTabSz="810889" rtl="0" eaLnBrk="1" latinLnBrk="0" hangingPunct="1">
        <a:spcBef>
          <a:spcPct val="20000"/>
        </a:spcBef>
        <a:buFont typeface="Arial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088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0889" algn="l" defTabSz="81088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1773" algn="l" defTabSz="81088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2658" algn="l" defTabSz="81088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43548" algn="l" defTabSz="81088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54425" algn="l" defTabSz="81088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65312" algn="l" defTabSz="81088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76189" algn="l" defTabSz="81088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487084" algn="l" defTabSz="81088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tiff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45610" y="-585000"/>
            <a:ext cx="14887223" cy="1563511"/>
          </a:xfrm>
          <a:prstGeom prst="rect">
            <a:avLst/>
          </a:prstGeom>
        </p:spPr>
        <p:txBody>
          <a:bodyPr vert="horz" lIns="162169" tIns="81084" rIns="162169" bIns="81084" rtlCol="0" anchor="ctr">
            <a:normAutofit/>
          </a:bodyPr>
          <a:lstStyle>
            <a:lvl1pPr algn="ctr" defTabSz="45712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267" dirty="0">
              <a:solidFill>
                <a:srgbClr val="FFFFFF"/>
              </a:solidFill>
              <a:latin typeface="Verdana" charset="0"/>
              <a:ea typeface="MS PGothic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877627" y="5652039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sz="3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B7B2F3-0B3E-E647-AE89-58B2E4111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250"/>
          <a:stretch/>
        </p:blipFill>
        <p:spPr>
          <a:xfrm>
            <a:off x="-182880" y="-56802"/>
            <a:ext cx="16728569" cy="93836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6EDC3C-C2C8-324E-9EE0-1363654A698A}"/>
              </a:ext>
            </a:extLst>
          </p:cNvPr>
          <p:cNvSpPr txBox="1"/>
          <p:nvPr/>
        </p:nvSpPr>
        <p:spPr>
          <a:xfrm>
            <a:off x="11638280" y="7205008"/>
            <a:ext cx="4617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José Ortiz</a:t>
            </a:r>
          </a:p>
          <a:p>
            <a:r>
              <a:rPr lang="en-US" sz="4800" dirty="0">
                <a:solidFill>
                  <a:schemeClr val="bg1"/>
                </a:solidFill>
              </a:rPr>
              <a:t>Maribel Ojeda</a:t>
            </a:r>
          </a:p>
        </p:txBody>
      </p:sp>
    </p:spTree>
    <p:extLst>
      <p:ext uri="{BB962C8B-B14F-4D97-AF65-F5344CB8AC3E}">
        <p14:creationId xmlns:p14="http://schemas.microsoft.com/office/powerpoint/2010/main" val="1873104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107" y="-1316624"/>
            <a:ext cx="14887223" cy="1563511"/>
          </a:xfrm>
          <a:prstGeom prst="rect">
            <a:avLst/>
          </a:prstGeom>
        </p:spPr>
        <p:txBody>
          <a:bodyPr vert="horz" lIns="162169" tIns="81084" rIns="162169" bIns="81084" rtlCol="0" anchor="ctr">
            <a:normAutofit/>
          </a:bodyPr>
          <a:lstStyle>
            <a:lvl1pPr algn="ctr" defTabSz="45712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267" dirty="0">
              <a:solidFill>
                <a:srgbClr val="FFFFFF"/>
              </a:solidFill>
              <a:latin typeface="Verdana" charset="0"/>
              <a:ea typeface="MS PGothic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408236"/>
            <a:ext cx="16256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77923" y="-41550"/>
            <a:ext cx="16178077" cy="1563511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Possible Questions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877627" y="5652039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150742-4ADE-BF4C-9140-85E1FC0131AF}"/>
              </a:ext>
            </a:extLst>
          </p:cNvPr>
          <p:cNvSpPr/>
          <p:nvPr/>
        </p:nvSpPr>
        <p:spPr>
          <a:xfrm>
            <a:off x="247374" y="1696673"/>
            <a:ext cx="8128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What is the long-recommendation my Pfizer? </a:t>
            </a:r>
          </a:p>
          <a:p>
            <a:r>
              <a:rPr lang="en-US" dirty="0"/>
              <a:t>BOT: The recommendation for Pfizer is Yes </a:t>
            </a:r>
          </a:p>
          <a:p>
            <a:r>
              <a:rPr lang="en-US" dirty="0"/>
              <a:t>&gt;&gt;&gt;What is the last close-price for Coca-Cola-FEMSA? </a:t>
            </a:r>
          </a:p>
          <a:p>
            <a:r>
              <a:rPr lang="en-US" dirty="0"/>
              <a:t>BOT: The last close price for Coca-Cola-FEMSA is $63.66</a:t>
            </a:r>
          </a:p>
          <a:p>
            <a:r>
              <a:rPr lang="en-US" dirty="0"/>
              <a:t> &gt;&gt;&gt;What is the cumulative-wealth for Banco-Bilbao-Vizcaya-Argentaria? </a:t>
            </a:r>
          </a:p>
          <a:p>
            <a:r>
              <a:rPr lang="en-US" dirty="0"/>
              <a:t>BOT: The cumulative wealth for Banco-Bilbao-Vizcaya-Argentaria is $-0.17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9EE5B2-6FF9-774C-861E-ED13239B4132}"/>
              </a:ext>
            </a:extLst>
          </p:cNvPr>
          <p:cNvSpPr/>
          <p:nvPr/>
        </p:nvSpPr>
        <p:spPr>
          <a:xfrm>
            <a:off x="77923" y="3636102"/>
            <a:ext cx="8128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bot_questions=[f" is the last close-price for {last_name}?",\</a:t>
            </a:r>
          </a:p>
          <a:p>
            <a:r>
              <a:rPr lang="en-US"/>
              <a:t>                   f"The last close price for {last_name} is {last_close}",\</a:t>
            </a:r>
          </a:p>
          <a:p>
            <a:r>
              <a:rPr lang="en-US"/>
              <a:t>                    f"What was the last price-difference for {last_name}?",\</a:t>
            </a:r>
          </a:p>
          <a:p>
            <a:r>
              <a:rPr lang="en-US"/>
              <a:t>                   f"The last price difference for {last_name} is {last_pdiff}",\</a:t>
            </a:r>
          </a:p>
          <a:p>
            <a:r>
              <a:rPr lang="en-US"/>
              <a:t>                  f"What is the cumulative-wealth for {last_name}?",\</a:t>
            </a:r>
          </a:p>
          <a:p>
            <a:r>
              <a:rPr lang="en-US"/>
              <a:t>                   f"The cumulative wealth for {last_name} is {last_cumulative}",\</a:t>
            </a:r>
          </a:p>
          <a:p>
            <a:r>
              <a:rPr lang="en-US"/>
              <a:t>              f"What is the long-recommendation my {last_name}?",\</a:t>
            </a:r>
          </a:p>
          <a:p>
            <a:r>
              <a:rPr lang="en-US"/>
              <a:t>                   f"The recommendation for {last_name} is {last_shares} "]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17BA0B-E9EA-8A41-A8D8-6A3FFC99A7B1}"/>
              </a:ext>
            </a:extLst>
          </p:cNvPr>
          <p:cNvSpPr/>
          <p:nvPr/>
        </p:nvSpPr>
        <p:spPr>
          <a:xfrm>
            <a:off x="358845" y="7135599"/>
            <a:ext cx="8128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mexico_name</a:t>
            </a:r>
            <a:r>
              <a:rPr lang="en-US" dirty="0"/>
              <a:t>=["</a:t>
            </a:r>
            <a:r>
              <a:rPr lang="en-US" dirty="0" err="1"/>
              <a:t>Televisa</a:t>
            </a:r>
            <a:r>
              <a:rPr lang="en-US" dirty="0"/>
              <a:t>","Coca-Cola-FEMSA", "Banco-Bilbao-Vizcaya-Argentaria","</a:t>
            </a:r>
            <a:r>
              <a:rPr lang="en-US" dirty="0" err="1"/>
              <a:t>MagnaChip</a:t>
            </a:r>
            <a:r>
              <a:rPr lang="en-US" dirty="0"/>
              <a:t>-Semiconductor",\</a:t>
            </a:r>
          </a:p>
          <a:p>
            <a:r>
              <a:rPr lang="en-US" dirty="0"/>
              <a:t>            "Bimbo","Grupo-Aeroportuario-del-Pacífico","Citigroup","Walmart-Mexico","Coca-Cola-FEMSA"]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E63776-C794-7A42-B22D-35947ED76BE8}"/>
              </a:ext>
            </a:extLst>
          </p:cNvPr>
          <p:cNvSpPr/>
          <p:nvPr/>
        </p:nvSpPr>
        <p:spPr>
          <a:xfrm>
            <a:off x="7880626" y="1738262"/>
            <a:ext cx="8128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foreign_name</a:t>
            </a:r>
            <a:r>
              <a:rPr lang="en-US" dirty="0"/>
              <a:t>=["Apple","Google","Microsoft","Amazon","Facebook","Berkshire-Hathaway","Tesla",\</a:t>
            </a:r>
          </a:p>
          <a:p>
            <a:r>
              <a:rPr lang="en-US" dirty="0"/>
              <a:t>              "</a:t>
            </a:r>
            <a:r>
              <a:rPr lang="en-US" dirty="0" err="1"/>
              <a:t>JPMorgan","Exxon-Mobil","Bank</a:t>
            </a:r>
            <a:r>
              <a:rPr lang="en-US" dirty="0"/>
              <a:t> of </a:t>
            </a:r>
            <a:r>
              <a:rPr lang="en-US" dirty="0" err="1"/>
              <a:t>America","Walmart","Wells-Fargo","Visa</a:t>
            </a:r>
            <a:r>
              <a:rPr lang="en-US" dirty="0"/>
              <a:t>",\</a:t>
            </a:r>
          </a:p>
          <a:p>
            <a:r>
              <a:rPr lang="en-US" dirty="0"/>
              <a:t>             "Procter&amp;Gamble","Anheuser-Busch","AT&amp;T","Chevron","UnitedHealth",\</a:t>
            </a:r>
          </a:p>
          <a:p>
            <a:r>
              <a:rPr lang="en-US" dirty="0"/>
              <a:t>             "Pfizer","China-Mobile-Limited","Hyatt-Hotels","Intel","Taiwan-Semiconductor-Manufacturing",\</a:t>
            </a:r>
          </a:p>
          <a:p>
            <a:r>
              <a:rPr lang="en-US" dirty="0"/>
              <a:t>             "Verizon"]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D0AF6B-106E-AB40-B761-23E3B0AC60F0}"/>
              </a:ext>
            </a:extLst>
          </p:cNvPr>
          <p:cNvSpPr/>
          <p:nvPr/>
        </p:nvSpPr>
        <p:spPr>
          <a:xfrm>
            <a:off x="8375374" y="5136775"/>
            <a:ext cx="683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['tv', '</a:t>
            </a:r>
            <a:r>
              <a:rPr lang="en-US" dirty="0" err="1"/>
              <a:t>kof</a:t>
            </a:r>
            <a:r>
              <a:rPr lang="en-US" dirty="0"/>
              <a:t>', '</a:t>
            </a:r>
            <a:r>
              <a:rPr lang="en-US" dirty="0" err="1"/>
              <a:t>bbva</a:t>
            </a:r>
            <a:r>
              <a:rPr lang="en-US" dirty="0"/>
              <a:t>', 'mx', 'BIMBOA.MX', 'GAPB.MX', 'cx', 'WMT.MX', 'KOF']</a:t>
            </a:r>
          </a:p>
        </p:txBody>
      </p:sp>
    </p:spTree>
    <p:extLst>
      <p:ext uri="{BB962C8B-B14F-4D97-AF65-F5344CB8AC3E}">
        <p14:creationId xmlns:p14="http://schemas.microsoft.com/office/powerpoint/2010/main" val="3489496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107" y="-1316624"/>
            <a:ext cx="14887223" cy="1563511"/>
          </a:xfrm>
          <a:prstGeom prst="rect">
            <a:avLst/>
          </a:prstGeom>
        </p:spPr>
        <p:txBody>
          <a:bodyPr vert="horz" lIns="162169" tIns="81084" rIns="162169" bIns="81084" rtlCol="0" anchor="ctr">
            <a:normAutofit/>
          </a:bodyPr>
          <a:lstStyle>
            <a:lvl1pPr algn="ctr" defTabSz="45712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267" dirty="0">
              <a:solidFill>
                <a:srgbClr val="FFFFFF"/>
              </a:solidFill>
              <a:latin typeface="Verdana" charset="0"/>
              <a:ea typeface="MS PGothic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408236"/>
            <a:ext cx="16256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77923" y="-41550"/>
            <a:ext cx="16178077" cy="1563511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A stock market recommendation system was created using the Extract, Transform, and Load method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877627" y="5652039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55EC6-C202-2D4E-BDC6-432827DF6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22" y="3063294"/>
            <a:ext cx="10559831" cy="523576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4BA983D-FFBA-BE4F-8A65-3424C414B0CA}"/>
              </a:ext>
            </a:extLst>
          </p:cNvPr>
          <p:cNvSpPr/>
          <p:nvPr/>
        </p:nvSpPr>
        <p:spPr bwMode="auto">
          <a:xfrm>
            <a:off x="186122" y="1623061"/>
            <a:ext cx="15883757" cy="501914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74395" tIns="87196" rIns="174395" bIns="87196" numCol="1" rtlCol="0" anchor="ctr" anchorCtr="0" compatLnSpc="1">
            <a:prstTxWarp prst="textNoShape">
              <a:avLst/>
            </a:prstTxWarp>
          </a:bodyPr>
          <a:lstStyle/>
          <a:p>
            <a:pPr algn="ctr" defTabSz="1744046" fontAlgn="base">
              <a:spcBef>
                <a:spcPct val="0"/>
              </a:spcBef>
              <a:spcAft>
                <a:spcPct val="0"/>
              </a:spcAft>
            </a:pPr>
            <a:r>
              <a:rPr lang="en-US" sz="2489" b="1" dirty="0">
                <a:solidFill>
                  <a:schemeClr val="bg1"/>
                </a:solidFill>
                <a:latin typeface="Verdana" pitchFamily="34" charset="0"/>
              </a:rPr>
              <a:t>Recommendation System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58BC67-B940-C246-AB06-7B004C2C6EB1}"/>
              </a:ext>
            </a:extLst>
          </p:cNvPr>
          <p:cNvSpPr/>
          <p:nvPr/>
        </p:nvSpPr>
        <p:spPr bwMode="auto">
          <a:xfrm>
            <a:off x="5543083" y="2189918"/>
            <a:ext cx="5169831" cy="501914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30796" tIns="65397" rIns="130796" bIns="65397" numCol="1" rtlCol="0" anchor="ctr" anchorCtr="0" compatLnSpc="1">
            <a:prstTxWarp prst="textNoShape">
              <a:avLst/>
            </a:prstTxWarp>
          </a:bodyPr>
          <a:lstStyle/>
          <a:p>
            <a:pPr algn="ctr" defTabSz="1308067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Verdana" pitchFamily="34" charset="0"/>
              </a:rPr>
              <a:t>Transform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43DF7C-04B7-F04B-9B74-DAC361706F08}"/>
              </a:ext>
            </a:extLst>
          </p:cNvPr>
          <p:cNvSpPr/>
          <p:nvPr/>
        </p:nvSpPr>
        <p:spPr bwMode="auto">
          <a:xfrm>
            <a:off x="10900048" y="2189918"/>
            <a:ext cx="5169831" cy="501914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30796" tIns="65397" rIns="130796" bIns="65397" numCol="1" rtlCol="0" anchor="ctr" anchorCtr="0" compatLnSpc="1">
            <a:prstTxWarp prst="textNoShape">
              <a:avLst/>
            </a:prstTxWarp>
          </a:bodyPr>
          <a:lstStyle/>
          <a:p>
            <a:pPr algn="ctr" defTabSz="1308067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Verdana" pitchFamily="34" charset="0"/>
              </a:rPr>
              <a:t>Load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34F63C9-F191-3A48-8B3B-3AC1243CB473}"/>
              </a:ext>
            </a:extLst>
          </p:cNvPr>
          <p:cNvSpPr/>
          <p:nvPr/>
        </p:nvSpPr>
        <p:spPr bwMode="auto">
          <a:xfrm>
            <a:off x="186122" y="2189918"/>
            <a:ext cx="5169827" cy="501914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30796" tIns="65397" rIns="130796" bIns="65397" numCol="1" rtlCol="0" anchor="ctr" anchorCtr="0" compatLnSpc="1">
            <a:prstTxWarp prst="textNoShape">
              <a:avLst/>
            </a:prstTxWarp>
          </a:bodyPr>
          <a:lstStyle/>
          <a:p>
            <a:pPr algn="ctr" defTabSz="1308067"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FFFFFF"/>
                </a:solidFill>
                <a:latin typeface="Verdana" pitchFamily="34" charset="0"/>
              </a:rPr>
              <a:t>Extract</a:t>
            </a:r>
            <a:endParaRPr lang="en-US" sz="2400" dirty="0">
              <a:solidFill>
                <a:srgbClr val="FFFFFF"/>
              </a:solidFill>
              <a:latin typeface="Verdana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6F2DB3-863A-AC4E-B087-177ED87DF6AF}"/>
              </a:ext>
            </a:extLst>
          </p:cNvPr>
          <p:cNvSpPr txBox="1"/>
          <p:nvPr/>
        </p:nvSpPr>
        <p:spPr>
          <a:xfrm>
            <a:off x="12298212" y="5577393"/>
            <a:ext cx="2373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SLACK Chatbot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623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107" y="-1316624"/>
            <a:ext cx="14887223" cy="1563511"/>
          </a:xfrm>
          <a:prstGeom prst="rect">
            <a:avLst/>
          </a:prstGeom>
        </p:spPr>
        <p:txBody>
          <a:bodyPr vert="horz" lIns="162169" tIns="81084" rIns="162169" bIns="81084" rtlCol="0" anchor="ctr">
            <a:normAutofit/>
          </a:bodyPr>
          <a:lstStyle>
            <a:lvl1pPr algn="ctr" defTabSz="45712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267" dirty="0">
              <a:solidFill>
                <a:srgbClr val="FFFFFF"/>
              </a:solidFill>
              <a:latin typeface="Verdana" charset="0"/>
              <a:ea typeface="MS PGothic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408236"/>
            <a:ext cx="16256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77923" y="-41550"/>
            <a:ext cx="16178077" cy="1563511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Yahoo Finance and Alpha Vantage APIs were used to extract the data. Then it was stored using MongoDB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877627" y="5652039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sz="3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BA983D-FFBA-BE4F-8A65-3424C414B0CA}"/>
              </a:ext>
            </a:extLst>
          </p:cNvPr>
          <p:cNvSpPr/>
          <p:nvPr/>
        </p:nvSpPr>
        <p:spPr bwMode="auto">
          <a:xfrm>
            <a:off x="186122" y="1623061"/>
            <a:ext cx="15883757" cy="501914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74395" tIns="87196" rIns="174395" bIns="87196" numCol="1" rtlCol="0" anchor="ctr" anchorCtr="0" compatLnSpc="1">
            <a:prstTxWarp prst="textNoShape">
              <a:avLst/>
            </a:prstTxWarp>
          </a:bodyPr>
          <a:lstStyle/>
          <a:p>
            <a:pPr algn="ctr" defTabSz="1744046" fontAlgn="base">
              <a:spcBef>
                <a:spcPct val="0"/>
              </a:spcBef>
              <a:spcAft>
                <a:spcPct val="0"/>
              </a:spcAft>
            </a:pPr>
            <a:r>
              <a:rPr lang="en-US" sz="2489" b="1" dirty="0">
                <a:solidFill>
                  <a:schemeClr val="bg1"/>
                </a:solidFill>
                <a:latin typeface="Verdana" pitchFamily="34" charset="0"/>
              </a:rPr>
              <a:t>Recommendation System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58BC67-B940-C246-AB06-7B004C2C6EB1}"/>
              </a:ext>
            </a:extLst>
          </p:cNvPr>
          <p:cNvSpPr/>
          <p:nvPr/>
        </p:nvSpPr>
        <p:spPr bwMode="auto">
          <a:xfrm>
            <a:off x="5543083" y="2189918"/>
            <a:ext cx="5169831" cy="5019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30796" tIns="65397" rIns="130796" bIns="65397" numCol="1" rtlCol="0" anchor="ctr" anchorCtr="0" compatLnSpc="1">
            <a:prstTxWarp prst="textNoShape">
              <a:avLst/>
            </a:prstTxWarp>
          </a:bodyPr>
          <a:lstStyle/>
          <a:p>
            <a:pPr algn="ctr" defTabSz="1308067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Verdana" pitchFamily="34" charset="0"/>
              </a:rPr>
              <a:t>Transform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43DF7C-04B7-F04B-9B74-DAC361706F08}"/>
              </a:ext>
            </a:extLst>
          </p:cNvPr>
          <p:cNvSpPr/>
          <p:nvPr/>
        </p:nvSpPr>
        <p:spPr bwMode="auto">
          <a:xfrm>
            <a:off x="10900048" y="2189918"/>
            <a:ext cx="5169831" cy="50191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30796" tIns="65397" rIns="130796" bIns="65397" numCol="1" rtlCol="0" anchor="ctr" anchorCtr="0" compatLnSpc="1">
            <a:prstTxWarp prst="textNoShape">
              <a:avLst/>
            </a:prstTxWarp>
          </a:bodyPr>
          <a:lstStyle/>
          <a:p>
            <a:pPr algn="ctr" defTabSz="1308067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Verdana" pitchFamily="34" charset="0"/>
              </a:rPr>
              <a:t>Load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34F63C9-F191-3A48-8B3B-3AC1243CB473}"/>
              </a:ext>
            </a:extLst>
          </p:cNvPr>
          <p:cNvSpPr/>
          <p:nvPr/>
        </p:nvSpPr>
        <p:spPr bwMode="auto">
          <a:xfrm>
            <a:off x="186122" y="2189918"/>
            <a:ext cx="5169827" cy="501914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30796" tIns="65397" rIns="130796" bIns="65397" numCol="1" rtlCol="0" anchor="ctr" anchorCtr="0" compatLnSpc="1">
            <a:prstTxWarp prst="textNoShape">
              <a:avLst/>
            </a:prstTxWarp>
          </a:bodyPr>
          <a:lstStyle/>
          <a:p>
            <a:pPr algn="ctr" defTabSz="1308067"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FFFFFF"/>
                </a:solidFill>
                <a:latin typeface="Verdana" pitchFamily="34" charset="0"/>
              </a:rPr>
              <a:t>Extract</a:t>
            </a:r>
            <a:endParaRPr lang="en-US" sz="2400" dirty="0">
              <a:solidFill>
                <a:srgbClr val="FFFFFF"/>
              </a:solidFill>
              <a:latin typeface="Verdana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3E8F6-75A8-7D4E-A594-9E929B5DE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984" y="5550439"/>
            <a:ext cx="2311400" cy="2032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1AAA006-408A-6846-B150-B7A58018696A}"/>
              </a:ext>
            </a:extLst>
          </p:cNvPr>
          <p:cNvGrpSpPr/>
          <p:nvPr/>
        </p:nvGrpSpPr>
        <p:grpSpPr>
          <a:xfrm>
            <a:off x="301855" y="3553054"/>
            <a:ext cx="5121735" cy="5309750"/>
            <a:chOff x="77923" y="3366444"/>
            <a:chExt cx="5121735" cy="530975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9A6F79-5705-7949-8F46-09F152392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259" t="52599" r="41884" b="27014"/>
            <a:stretch/>
          </p:blipFill>
          <p:spPr>
            <a:xfrm>
              <a:off x="77923" y="4147283"/>
              <a:ext cx="5121735" cy="152272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144783B-2645-CF49-8E68-8F8B9C40A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363" t="38367" r="57213" b="39906"/>
            <a:stretch/>
          </p:blipFill>
          <p:spPr>
            <a:xfrm>
              <a:off x="77923" y="6689505"/>
              <a:ext cx="4012164" cy="198668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A1F3033-A84E-C149-A16E-3E85161FE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923" y="3366444"/>
              <a:ext cx="1411153" cy="105836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DD75696-A526-0148-8650-033D5D0D4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1981" t="31622" b="30209"/>
            <a:stretch/>
          </p:blipFill>
          <p:spPr>
            <a:xfrm>
              <a:off x="77923" y="6026955"/>
              <a:ext cx="2334251" cy="566857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BEBED2-506D-3341-A2F6-2EA02DC71BCA}"/>
              </a:ext>
            </a:extLst>
          </p:cNvPr>
          <p:cNvGrpSpPr/>
          <p:nvPr/>
        </p:nvGrpSpPr>
        <p:grpSpPr>
          <a:xfrm>
            <a:off x="201932" y="2843611"/>
            <a:ext cx="15852131" cy="677186"/>
            <a:chOff x="235920" y="4730292"/>
            <a:chExt cx="15852131" cy="67718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421AC7-7118-A34E-9522-E269F7EC4AA7}"/>
                </a:ext>
              </a:extLst>
            </p:cNvPr>
            <p:cNvSpPr txBox="1"/>
            <p:nvPr/>
          </p:nvSpPr>
          <p:spPr>
            <a:xfrm>
              <a:off x="2153680" y="5007368"/>
              <a:ext cx="1502335" cy="40011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/>
                <a:t>Sources-APIs</a:t>
              </a:r>
            </a:p>
          </p:txBody>
        </p:sp>
        <p:cxnSp>
          <p:nvCxnSpPr>
            <p:cNvPr id="27" name="Straight Connector 7">
              <a:extLst>
                <a:ext uri="{FF2B5EF4-FFF2-40B4-BE49-F238E27FC236}">
                  <a16:creationId xmlns:a16="http://schemas.microsoft.com/office/drawing/2014/main" id="{8172E0B7-C6A6-5542-9A52-54F0F09193A9}"/>
                </a:ext>
              </a:extLst>
            </p:cNvPr>
            <p:cNvCxnSpPr/>
            <p:nvPr/>
          </p:nvCxnSpPr>
          <p:spPr bwMode="auto">
            <a:xfrm>
              <a:off x="235920" y="4881227"/>
              <a:ext cx="15852131" cy="0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AC541EA4-1C1B-E04B-A1D8-52967E328221}"/>
                </a:ext>
              </a:extLst>
            </p:cNvPr>
            <p:cNvSpPr txBox="1"/>
            <p:nvPr/>
          </p:nvSpPr>
          <p:spPr>
            <a:xfrm>
              <a:off x="7968487" y="4963737"/>
              <a:ext cx="1171796" cy="40011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/>
                <a:t>Database</a:t>
              </a: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85DB8DC7-F475-3B49-AB25-54D1A47AFB85}"/>
                </a:ext>
              </a:extLst>
            </p:cNvPr>
            <p:cNvSpPr txBox="1"/>
            <p:nvPr/>
          </p:nvSpPr>
          <p:spPr>
            <a:xfrm>
              <a:off x="12882875" y="4944082"/>
              <a:ext cx="1552028" cy="40011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/>
                <a:t>Db. Structure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06D2610-1B7A-8044-AC82-44455F792CFA}"/>
                </a:ext>
              </a:extLst>
            </p:cNvPr>
            <p:cNvCxnSpPr/>
            <p:nvPr/>
          </p:nvCxnSpPr>
          <p:spPr bwMode="auto">
            <a:xfrm>
              <a:off x="268202" y="4730292"/>
              <a:ext cx="0" cy="308089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884848-DDEF-2D44-A31D-F38015BF8369}"/>
                </a:ext>
              </a:extLst>
            </p:cNvPr>
            <p:cNvCxnSpPr/>
            <p:nvPr/>
          </p:nvCxnSpPr>
          <p:spPr bwMode="auto">
            <a:xfrm>
              <a:off x="5541485" y="4730292"/>
              <a:ext cx="0" cy="308089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5FB7E5E-F8A3-AF41-B442-38463EDE4660}"/>
                </a:ext>
              </a:extLst>
            </p:cNvPr>
            <p:cNvCxnSpPr/>
            <p:nvPr/>
          </p:nvCxnSpPr>
          <p:spPr bwMode="auto">
            <a:xfrm>
              <a:off x="16088051" y="4730292"/>
              <a:ext cx="0" cy="308089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04CBB17-C812-AF47-B8BC-474CC625873E}"/>
                </a:ext>
              </a:extLst>
            </p:cNvPr>
            <p:cNvCxnSpPr/>
            <p:nvPr/>
          </p:nvCxnSpPr>
          <p:spPr bwMode="auto">
            <a:xfrm>
              <a:off x="10814768" y="4730292"/>
              <a:ext cx="0" cy="308089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9F790AE1-7464-0C4B-9ECF-D6E31A360E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6814" y="3764317"/>
            <a:ext cx="2467165" cy="66877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EF558F1-1695-1B43-9B7B-BC2375241FCD}"/>
              </a:ext>
            </a:extLst>
          </p:cNvPr>
          <p:cNvSpPr txBox="1"/>
          <p:nvPr/>
        </p:nvSpPr>
        <p:spPr>
          <a:xfrm>
            <a:off x="6202741" y="5963087"/>
            <a:ext cx="45780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is used as an analytics database to feed the dashboard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project does not require to relate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is more user friendly than MySQL.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69E77A-FB1F-0A4A-8E54-23E450BF2471}"/>
              </a:ext>
            </a:extLst>
          </p:cNvPr>
          <p:cNvSpPr txBox="1"/>
          <p:nvPr/>
        </p:nvSpPr>
        <p:spPr>
          <a:xfrm>
            <a:off x="7934499" y="5015231"/>
            <a:ext cx="95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Why?</a:t>
            </a:r>
            <a:endParaRPr lang="en-US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A1D725-AB82-8C49-A75A-435413295200}"/>
              </a:ext>
            </a:extLst>
          </p:cNvPr>
          <p:cNvSpPr txBox="1"/>
          <p:nvPr/>
        </p:nvSpPr>
        <p:spPr>
          <a:xfrm>
            <a:off x="11403055" y="3660001"/>
            <a:ext cx="4573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database called Stocks was created with two raw data tables: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BMV (9 companies)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International (24 companies)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F29E50E-4D2E-BA48-A65C-348AEA2909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4651" y="6014962"/>
            <a:ext cx="40005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50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107" y="-1316624"/>
            <a:ext cx="14887223" cy="1563511"/>
          </a:xfrm>
          <a:prstGeom prst="rect">
            <a:avLst/>
          </a:prstGeom>
        </p:spPr>
        <p:txBody>
          <a:bodyPr vert="horz" lIns="162169" tIns="81084" rIns="162169" bIns="81084" rtlCol="0" anchor="ctr">
            <a:normAutofit/>
          </a:bodyPr>
          <a:lstStyle>
            <a:lvl1pPr algn="ctr" defTabSz="45712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267" dirty="0">
              <a:solidFill>
                <a:srgbClr val="FFFFFF"/>
              </a:solidFill>
              <a:latin typeface="Verdana" charset="0"/>
              <a:ea typeface="MS PGothic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408236"/>
            <a:ext cx="16256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77923" y="-41550"/>
            <a:ext cx="16178077" cy="1563511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A basic trading strategy was defined and computed using the close price and the date as the main base parameters.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877627" y="5652039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sz="3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BA983D-FFBA-BE4F-8A65-3424C414B0CA}"/>
              </a:ext>
            </a:extLst>
          </p:cNvPr>
          <p:cNvSpPr/>
          <p:nvPr/>
        </p:nvSpPr>
        <p:spPr bwMode="auto">
          <a:xfrm>
            <a:off x="186122" y="1623061"/>
            <a:ext cx="15883757" cy="501914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74395" tIns="87196" rIns="174395" bIns="87196" numCol="1" rtlCol="0" anchor="ctr" anchorCtr="0" compatLnSpc="1">
            <a:prstTxWarp prst="textNoShape">
              <a:avLst/>
            </a:prstTxWarp>
          </a:bodyPr>
          <a:lstStyle/>
          <a:p>
            <a:pPr algn="ctr" defTabSz="1744046" fontAlgn="base">
              <a:spcBef>
                <a:spcPct val="0"/>
              </a:spcBef>
              <a:spcAft>
                <a:spcPct val="0"/>
              </a:spcAft>
            </a:pPr>
            <a:r>
              <a:rPr lang="en-US" sz="2489" b="1" dirty="0">
                <a:solidFill>
                  <a:schemeClr val="bg1"/>
                </a:solidFill>
                <a:latin typeface="Verdana" pitchFamily="34" charset="0"/>
              </a:rPr>
              <a:t>Recommendation System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58BC67-B940-C246-AB06-7B004C2C6EB1}"/>
              </a:ext>
            </a:extLst>
          </p:cNvPr>
          <p:cNvSpPr/>
          <p:nvPr/>
        </p:nvSpPr>
        <p:spPr bwMode="auto">
          <a:xfrm>
            <a:off x="5543083" y="2189918"/>
            <a:ext cx="5169831" cy="501914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30796" tIns="65397" rIns="130796" bIns="65397" numCol="1" rtlCol="0" anchor="ctr" anchorCtr="0" compatLnSpc="1">
            <a:prstTxWarp prst="textNoShape">
              <a:avLst/>
            </a:prstTxWarp>
          </a:bodyPr>
          <a:lstStyle/>
          <a:p>
            <a:pPr algn="ctr" defTabSz="1308067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Verdana" pitchFamily="34" charset="0"/>
              </a:rPr>
              <a:t>Transform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43DF7C-04B7-F04B-9B74-DAC361706F08}"/>
              </a:ext>
            </a:extLst>
          </p:cNvPr>
          <p:cNvSpPr/>
          <p:nvPr/>
        </p:nvSpPr>
        <p:spPr bwMode="auto">
          <a:xfrm>
            <a:off x="10900048" y="2189918"/>
            <a:ext cx="5169831" cy="5019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30796" tIns="65397" rIns="130796" bIns="65397" numCol="1" rtlCol="0" anchor="ctr" anchorCtr="0" compatLnSpc="1">
            <a:prstTxWarp prst="textNoShape">
              <a:avLst/>
            </a:prstTxWarp>
          </a:bodyPr>
          <a:lstStyle/>
          <a:p>
            <a:pPr algn="ctr" defTabSz="1308067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Verdana" pitchFamily="34" charset="0"/>
              </a:rPr>
              <a:t>Load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34F63C9-F191-3A48-8B3B-3AC1243CB473}"/>
              </a:ext>
            </a:extLst>
          </p:cNvPr>
          <p:cNvSpPr/>
          <p:nvPr/>
        </p:nvSpPr>
        <p:spPr bwMode="auto">
          <a:xfrm>
            <a:off x="186122" y="2189918"/>
            <a:ext cx="5169827" cy="5019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30796" tIns="65397" rIns="130796" bIns="65397" numCol="1" rtlCol="0" anchor="ctr" anchorCtr="0" compatLnSpc="1">
            <a:prstTxWarp prst="textNoShape">
              <a:avLst/>
            </a:prstTxWarp>
          </a:bodyPr>
          <a:lstStyle/>
          <a:p>
            <a:pPr algn="ctr" defTabSz="1308067"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FFFFFF"/>
                </a:solidFill>
                <a:latin typeface="Verdana" pitchFamily="34" charset="0"/>
              </a:rPr>
              <a:t>Extract</a:t>
            </a:r>
            <a:endParaRPr lang="en-US" sz="2400" dirty="0">
              <a:solidFill>
                <a:srgbClr val="FFFFFF"/>
              </a:solidFill>
              <a:latin typeface="Verdana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23DB88-1C3E-1545-AEA0-15763F743338}"/>
              </a:ext>
            </a:extLst>
          </p:cNvPr>
          <p:cNvSpPr txBox="1"/>
          <p:nvPr/>
        </p:nvSpPr>
        <p:spPr>
          <a:xfrm>
            <a:off x="226893" y="2863840"/>
            <a:ext cx="158429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trading strategy was defined using the following parameters and plots: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Share: </a:t>
            </a:r>
            <a:r>
              <a:rPr lang="en-US" sz="2400" dirty="0"/>
              <a:t>Difference between two moving averages of different length. If the smaller length is higher you can long the stock.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Price difference: </a:t>
            </a:r>
            <a:r>
              <a:rPr lang="en-US" sz="2400" dirty="0"/>
              <a:t>Todays close price vs. yesterday close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Direction: </a:t>
            </a:r>
            <a:r>
              <a:rPr lang="en-US" sz="2400" dirty="0"/>
              <a:t>Sign of the price difference.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Profit: </a:t>
            </a:r>
            <a:r>
              <a:rPr lang="en-US" sz="2400" dirty="0"/>
              <a:t>Price difference if the share is positive.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Cumulative Wealth:</a:t>
            </a:r>
            <a:r>
              <a:rPr lang="en-US" sz="2400" dirty="0"/>
              <a:t> Cumulative sum of all previous profits.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A3588E-8975-F647-A0F8-A265E2944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5575134"/>
            <a:ext cx="5554284" cy="324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272AA9-01EA-C949-B931-F8C065807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606" y="5575134"/>
            <a:ext cx="4889063" cy="28519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90EB87-7639-FB40-B9BF-F078CFA61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1992" y="5575134"/>
            <a:ext cx="4889065" cy="285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30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107" y="-1316624"/>
            <a:ext cx="14887223" cy="1563511"/>
          </a:xfrm>
          <a:prstGeom prst="rect">
            <a:avLst/>
          </a:prstGeom>
        </p:spPr>
        <p:txBody>
          <a:bodyPr vert="horz" lIns="162169" tIns="81084" rIns="162169" bIns="81084" rtlCol="0" anchor="ctr">
            <a:normAutofit/>
          </a:bodyPr>
          <a:lstStyle>
            <a:lvl1pPr algn="ctr" defTabSz="45712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267" dirty="0">
              <a:solidFill>
                <a:srgbClr val="FFFFFF"/>
              </a:solidFill>
              <a:latin typeface="Verdana" charset="0"/>
              <a:ea typeface="MS PGothic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408236"/>
            <a:ext cx="16256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77923" y="-41550"/>
            <a:ext cx="16178077" cy="1563511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Each parameter of the strategy was stored as a time series in a panda data frame and then loaded into a new table in MongoDB to serve as a “Real-time” analytics database for the flask app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877627" y="5652039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sz="3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BA983D-FFBA-BE4F-8A65-3424C414B0CA}"/>
              </a:ext>
            </a:extLst>
          </p:cNvPr>
          <p:cNvSpPr/>
          <p:nvPr/>
        </p:nvSpPr>
        <p:spPr bwMode="auto">
          <a:xfrm>
            <a:off x="186122" y="1623061"/>
            <a:ext cx="15883757" cy="501914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74395" tIns="87196" rIns="174395" bIns="87196" numCol="1" rtlCol="0" anchor="ctr" anchorCtr="0" compatLnSpc="1">
            <a:prstTxWarp prst="textNoShape">
              <a:avLst/>
            </a:prstTxWarp>
          </a:bodyPr>
          <a:lstStyle/>
          <a:p>
            <a:pPr algn="ctr" defTabSz="1744046" fontAlgn="base">
              <a:spcBef>
                <a:spcPct val="0"/>
              </a:spcBef>
              <a:spcAft>
                <a:spcPct val="0"/>
              </a:spcAft>
            </a:pPr>
            <a:r>
              <a:rPr lang="en-US" sz="2489" b="1" dirty="0">
                <a:solidFill>
                  <a:schemeClr val="bg1"/>
                </a:solidFill>
                <a:latin typeface="Verdana" pitchFamily="34" charset="0"/>
              </a:rPr>
              <a:t>Recommendation System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58BC67-B940-C246-AB06-7B004C2C6EB1}"/>
              </a:ext>
            </a:extLst>
          </p:cNvPr>
          <p:cNvSpPr/>
          <p:nvPr/>
        </p:nvSpPr>
        <p:spPr bwMode="auto">
          <a:xfrm>
            <a:off x="5543083" y="2189918"/>
            <a:ext cx="5169831" cy="5019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30796" tIns="65397" rIns="130796" bIns="65397" numCol="1" rtlCol="0" anchor="ctr" anchorCtr="0" compatLnSpc="1">
            <a:prstTxWarp prst="textNoShape">
              <a:avLst/>
            </a:prstTxWarp>
          </a:bodyPr>
          <a:lstStyle/>
          <a:p>
            <a:pPr algn="ctr" defTabSz="1308067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Verdana" pitchFamily="34" charset="0"/>
              </a:rPr>
              <a:t>Transform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43DF7C-04B7-F04B-9B74-DAC361706F08}"/>
              </a:ext>
            </a:extLst>
          </p:cNvPr>
          <p:cNvSpPr/>
          <p:nvPr/>
        </p:nvSpPr>
        <p:spPr bwMode="auto">
          <a:xfrm>
            <a:off x="10900048" y="2189918"/>
            <a:ext cx="5169831" cy="501914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30796" tIns="65397" rIns="130796" bIns="65397" numCol="1" rtlCol="0" anchor="ctr" anchorCtr="0" compatLnSpc="1">
            <a:prstTxWarp prst="textNoShape">
              <a:avLst/>
            </a:prstTxWarp>
          </a:bodyPr>
          <a:lstStyle/>
          <a:p>
            <a:pPr algn="ctr" defTabSz="1308067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Verdana" pitchFamily="34" charset="0"/>
              </a:rPr>
              <a:t>Load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34F63C9-F191-3A48-8B3B-3AC1243CB473}"/>
              </a:ext>
            </a:extLst>
          </p:cNvPr>
          <p:cNvSpPr/>
          <p:nvPr/>
        </p:nvSpPr>
        <p:spPr bwMode="auto">
          <a:xfrm>
            <a:off x="186122" y="2189918"/>
            <a:ext cx="5169827" cy="5019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30796" tIns="65397" rIns="130796" bIns="65397" numCol="1" rtlCol="0" anchor="ctr" anchorCtr="0" compatLnSpc="1">
            <a:prstTxWarp prst="textNoShape">
              <a:avLst/>
            </a:prstTxWarp>
          </a:bodyPr>
          <a:lstStyle/>
          <a:p>
            <a:pPr algn="ctr" defTabSz="1308067"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FFFFFF"/>
                </a:solidFill>
                <a:latin typeface="Verdana" pitchFamily="34" charset="0"/>
              </a:rPr>
              <a:t>Extract</a:t>
            </a:r>
            <a:endParaRPr lang="en-US" sz="2400" dirty="0">
              <a:solidFill>
                <a:srgbClr val="FFFFFF"/>
              </a:solidFill>
              <a:latin typeface="Verdana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E92EDB-E7AE-B14C-83DC-0BD3FB939D98}"/>
              </a:ext>
            </a:extLst>
          </p:cNvPr>
          <p:cNvGrpSpPr/>
          <p:nvPr/>
        </p:nvGrpSpPr>
        <p:grpSpPr>
          <a:xfrm>
            <a:off x="242153" y="2971747"/>
            <a:ext cx="7449971" cy="5108563"/>
            <a:chOff x="186122" y="2971747"/>
            <a:chExt cx="8165502" cy="559921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6D0C09A-5E69-D648-B1A4-39D3D2FCFCB2}"/>
                </a:ext>
              </a:extLst>
            </p:cNvPr>
            <p:cNvGrpSpPr/>
            <p:nvPr/>
          </p:nvGrpSpPr>
          <p:grpSpPr>
            <a:xfrm>
              <a:off x="186122" y="2971747"/>
              <a:ext cx="8165502" cy="2228684"/>
              <a:chOff x="670663" y="2797035"/>
              <a:chExt cx="10323487" cy="281768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45A398C-7E58-D549-8438-471E8EDE3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91545"/>
              <a:stretch/>
            </p:blipFill>
            <p:spPr>
              <a:xfrm>
                <a:off x="670663" y="2797035"/>
                <a:ext cx="1083492" cy="28067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FB961DB-FDC0-624C-9295-7E8BDDCD5D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893"/>
              <a:stretch/>
            </p:blipFill>
            <p:spPr>
              <a:xfrm>
                <a:off x="1754155" y="2808017"/>
                <a:ext cx="9239995" cy="2806700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B2185C3-B905-4048-A9C3-A76CF259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9480" y="5652039"/>
              <a:ext cx="2872144" cy="2918922"/>
            </a:xfrm>
            <a:prstGeom prst="rect">
              <a:avLst/>
            </a:prstGeom>
          </p:spPr>
        </p:pic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A71CB958-978D-A048-8139-B7357F44DB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9746" y="6744672"/>
              <a:ext cx="2144277" cy="733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lIns="121915" tIns="60957" rIns="121915" bIns="60957" rtlCol="0" anchor="ctr">
              <a:noAutofit/>
            </a:bodyPr>
            <a:lstStyle>
              <a:lvl1pPr algn="ctr" defTabSz="881063" rtl="0" eaLnBrk="1" latinLnBrk="0" hangingPunct="1">
                <a:spcBef>
                  <a:spcPct val="0"/>
                </a:spcBef>
                <a:buNone/>
                <a:defRPr sz="1400" kern="1200">
                  <a:solidFill>
                    <a:schemeClr val="tx1"/>
                  </a:solidFill>
                  <a:latin typeface="Verdana" pitchFamily="34" charset="0"/>
                  <a:ea typeface="+mj-ea"/>
                  <a:cs typeface="Arial" charset="0"/>
                </a:defRPr>
              </a:lvl1pPr>
              <a:lvl2pPr marL="742950" indent="-285750" defTabSz="881063">
                <a:defRPr sz="14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2pPr>
              <a:lvl3pPr marL="1143000" indent="-228600" defTabSz="881063">
                <a:defRPr sz="14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3pPr>
              <a:lvl4pPr marL="1600200" indent="-228600" defTabSz="881063">
                <a:defRPr sz="14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4pPr>
              <a:lvl5pPr marL="2057400" indent="-228600" defTabSz="881063">
                <a:defRPr sz="14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5pPr>
              <a:lvl6pPr marL="2514600" indent="-228600" defTabSz="88106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6pPr>
              <a:lvl7pPr marL="2971800" indent="-228600" defTabSz="88106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7pPr>
              <a:lvl8pPr marL="3429000" indent="-228600" defTabSz="88106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8pPr>
              <a:lvl9pPr marL="3886200" indent="-228600" defTabSz="88106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9pPr>
            </a:lstStyle>
            <a:p>
              <a:r>
                <a:rPr lang="es-ES" altLang="es-MX" sz="1800" b="1" dirty="0" err="1"/>
                <a:t>Transformed</a:t>
              </a:r>
              <a:r>
                <a:rPr lang="es-ES" altLang="es-MX" sz="1800" b="1" dirty="0"/>
                <a:t>   </a:t>
              </a:r>
            </a:p>
            <a:p>
              <a:r>
                <a:rPr lang="es-ES" altLang="es-MX" sz="1800" b="1" dirty="0" err="1"/>
                <a:t>Table</a:t>
              </a:r>
              <a:endParaRPr lang="es-ES" altLang="es-MX" sz="1600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1CDFE2F-BA6E-6F44-B7D6-F734DB7A8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6122" y="6861548"/>
              <a:ext cx="1844183" cy="499904"/>
            </a:xfrm>
            <a:prstGeom prst="rect">
              <a:avLst/>
            </a:prstGeom>
          </p:spPr>
        </p:pic>
        <p:sp>
          <p:nvSpPr>
            <p:cNvPr id="21" name="AutoShape 9">
              <a:extLst>
                <a:ext uri="{FF2B5EF4-FFF2-40B4-BE49-F238E27FC236}">
                  <a16:creationId xmlns:a16="http://schemas.microsoft.com/office/drawing/2014/main" id="{2C5DB391-8C25-7C4B-A266-D6C0C5D61030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835824" y="6057550"/>
              <a:ext cx="544778" cy="358527"/>
            </a:xfrm>
            <a:prstGeom prst="downArrow">
              <a:avLst>
                <a:gd name="adj1" fmla="val 50000"/>
                <a:gd name="adj2" fmla="val 50014"/>
              </a:avLst>
            </a:prstGeom>
            <a:solidFill>
              <a:srgbClr val="FFE4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17123" tIns="58560" rIns="117123" bIns="58560" anchor="ctr"/>
            <a:lstStyle/>
            <a:p>
              <a:pPr algn="ctr" defTabSz="1172489" eaLnBrk="0" hangingPunct="0"/>
              <a:endParaRPr lang="zh-CN" altLang="en-US" sz="1600">
                <a:latin typeface="Arial" charset="0"/>
                <a:ea typeface="SimSun" charset="0"/>
                <a:cs typeface="SimSun" charset="0"/>
              </a:endParaRPr>
            </a:p>
          </p:txBody>
        </p:sp>
        <p:sp>
          <p:nvSpPr>
            <p:cNvPr id="22" name="AutoShape 9">
              <a:extLst>
                <a:ext uri="{FF2B5EF4-FFF2-40B4-BE49-F238E27FC236}">
                  <a16:creationId xmlns:a16="http://schemas.microsoft.com/office/drawing/2014/main" id="{D15F8E4A-4B84-8347-AF23-73C326CEE629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 rot="16200000">
              <a:off x="2252637" y="6932237"/>
              <a:ext cx="544778" cy="358527"/>
            </a:xfrm>
            <a:prstGeom prst="downArrow">
              <a:avLst>
                <a:gd name="adj1" fmla="val 50000"/>
                <a:gd name="adj2" fmla="val 50014"/>
              </a:avLst>
            </a:prstGeom>
            <a:solidFill>
              <a:srgbClr val="FFE4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17123" tIns="58560" rIns="117123" bIns="58560" anchor="ctr"/>
            <a:lstStyle/>
            <a:p>
              <a:pPr algn="ctr" defTabSz="1172489" eaLnBrk="0" hangingPunct="0"/>
              <a:endParaRPr lang="zh-CN" altLang="en-US" sz="1600">
                <a:latin typeface="Arial" charset="0"/>
                <a:ea typeface="SimSun" charset="0"/>
                <a:cs typeface="SimSun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5E94DE-BA2D-D845-B922-A171065E2D10}"/>
              </a:ext>
            </a:extLst>
          </p:cNvPr>
          <p:cNvGrpSpPr/>
          <p:nvPr/>
        </p:nvGrpSpPr>
        <p:grpSpPr>
          <a:xfrm>
            <a:off x="9331057" y="2795277"/>
            <a:ext cx="6738821" cy="5108563"/>
            <a:chOff x="9050432" y="2971747"/>
            <a:chExt cx="7019446" cy="5321299"/>
          </a:xfrm>
        </p:grpSpPr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678DE023-930D-BC4C-BCFA-1E489B6090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50432" y="2971747"/>
              <a:ext cx="2144277" cy="733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lIns="121915" tIns="60957" rIns="121915" bIns="60957" rtlCol="0" anchor="ctr">
              <a:noAutofit/>
            </a:bodyPr>
            <a:lstStyle>
              <a:lvl1pPr algn="ctr" defTabSz="881063" rtl="0" eaLnBrk="1" latinLnBrk="0" hangingPunct="1">
                <a:spcBef>
                  <a:spcPct val="0"/>
                </a:spcBef>
                <a:buNone/>
                <a:defRPr sz="1400" kern="1200">
                  <a:solidFill>
                    <a:schemeClr val="tx1"/>
                  </a:solidFill>
                  <a:latin typeface="Verdana" pitchFamily="34" charset="0"/>
                  <a:ea typeface="+mj-ea"/>
                  <a:cs typeface="Arial" charset="0"/>
                </a:defRPr>
              </a:lvl1pPr>
              <a:lvl2pPr marL="742950" indent="-285750" defTabSz="881063">
                <a:defRPr sz="14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2pPr>
              <a:lvl3pPr marL="1143000" indent="-228600" defTabSz="881063">
                <a:defRPr sz="14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3pPr>
              <a:lvl4pPr marL="1600200" indent="-228600" defTabSz="881063">
                <a:defRPr sz="14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4pPr>
              <a:lvl5pPr marL="2057400" indent="-228600" defTabSz="881063">
                <a:defRPr sz="14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5pPr>
              <a:lvl6pPr marL="2514600" indent="-228600" defTabSz="88106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6pPr>
              <a:lvl7pPr marL="2971800" indent="-228600" defTabSz="88106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7pPr>
              <a:lvl8pPr marL="3429000" indent="-228600" defTabSz="88106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8pPr>
              <a:lvl9pPr marL="3886200" indent="-228600" defTabSz="881063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Verdana" pitchFamily="34" charset="0"/>
                  <a:cs typeface="Arial" charset="0"/>
                </a:defRPr>
              </a:lvl9pPr>
            </a:lstStyle>
            <a:p>
              <a:pPr algn="l"/>
              <a:r>
                <a:rPr lang="es-ES" altLang="es-MX" sz="2800" b="1" dirty="0" err="1"/>
                <a:t>Queries</a:t>
              </a:r>
              <a:endParaRPr lang="es-ES" altLang="es-MX" sz="2400" dirty="0">
                <a:solidFill>
                  <a:srgbClr val="6C6C6C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09BBD2D-7014-304F-8EE4-233D55C3C23B}"/>
                </a:ext>
              </a:extLst>
            </p:cNvPr>
            <p:cNvGrpSpPr/>
            <p:nvPr/>
          </p:nvGrpSpPr>
          <p:grpSpPr>
            <a:xfrm>
              <a:off x="9050432" y="3681896"/>
              <a:ext cx="7019446" cy="4611150"/>
              <a:chOff x="9050432" y="3681896"/>
              <a:chExt cx="7019446" cy="461115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217A4FE-8CEF-6447-B6DE-C58800427A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0432" y="4069380"/>
                <a:ext cx="6103873" cy="857180"/>
              </a:xfrm>
              <a:prstGeom prst="rect">
                <a:avLst/>
              </a:prstGeom>
            </p:spPr>
          </p:pic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1608EB25-2F15-1D47-B960-BCDA949953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50432" y="3681896"/>
                <a:ext cx="1572595" cy="397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lIns="121915" tIns="60957" rIns="121915" bIns="60957" rtlCol="0" anchor="ctr">
                <a:noAutofit/>
              </a:bodyPr>
              <a:lstStyle>
                <a:lvl1pPr algn="ctr" defTabSz="881063" rtl="0" eaLnBrk="1" latinLnBrk="0" hangingPunct="1">
                  <a:spcBef>
                    <a:spcPct val="0"/>
                  </a:spcBef>
                  <a:buNone/>
                  <a:defRPr sz="1400" kern="1200">
                    <a:solidFill>
                      <a:schemeClr val="tx1"/>
                    </a:solidFill>
                    <a:latin typeface="Verdana" pitchFamily="34" charset="0"/>
                    <a:ea typeface="+mj-ea"/>
                    <a:cs typeface="Arial" charset="0"/>
                  </a:defRPr>
                </a:lvl1pPr>
                <a:lvl2pPr marL="742950" indent="-285750" defTabSz="881063">
                  <a:defRPr sz="14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2pPr>
                <a:lvl3pPr marL="1143000" indent="-228600" defTabSz="881063">
                  <a:defRPr sz="14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3pPr>
                <a:lvl4pPr marL="1600200" indent="-228600" defTabSz="881063">
                  <a:defRPr sz="14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4pPr>
                <a:lvl5pPr marL="2057400" indent="-228600" defTabSz="881063">
                  <a:defRPr sz="14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5pPr>
                <a:lvl6pPr marL="2514600" indent="-228600" defTabSz="8810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6pPr>
                <a:lvl7pPr marL="2971800" indent="-228600" defTabSz="8810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7pPr>
                <a:lvl8pPr marL="3429000" indent="-228600" defTabSz="8810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8pPr>
                <a:lvl9pPr marL="3886200" indent="-228600" defTabSz="8810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9pPr>
              </a:lstStyle>
              <a:p>
                <a:pPr algn="l"/>
                <a:r>
                  <a:rPr lang="es-ES" altLang="es-MX" b="1" dirty="0" err="1"/>
                  <a:t>Flask</a:t>
                </a:r>
                <a:r>
                  <a:rPr lang="es-ES" altLang="es-MX" b="1" dirty="0"/>
                  <a:t> app</a:t>
                </a:r>
                <a:endParaRPr lang="es-ES" altLang="es-MX" sz="1200" dirty="0">
                  <a:solidFill>
                    <a:srgbClr val="6C6C6C"/>
                  </a:solidFill>
                </a:endParaRPr>
              </a:p>
            </p:txBody>
          </p:sp>
          <p:sp>
            <p:nvSpPr>
              <p:cNvPr id="30" name="Rectangle 5">
                <a:extLst>
                  <a:ext uri="{FF2B5EF4-FFF2-40B4-BE49-F238E27FC236}">
                    <a16:creationId xmlns:a16="http://schemas.microsoft.com/office/drawing/2014/main" id="{FE935DAC-03B5-2845-8AE1-460366DDE4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50432" y="5194918"/>
                <a:ext cx="1572595" cy="397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lIns="121915" tIns="60957" rIns="121915" bIns="60957" rtlCol="0" anchor="ctr">
                <a:noAutofit/>
              </a:bodyPr>
              <a:lstStyle>
                <a:lvl1pPr algn="ctr" defTabSz="881063" rtl="0" eaLnBrk="1" latinLnBrk="0" hangingPunct="1">
                  <a:spcBef>
                    <a:spcPct val="0"/>
                  </a:spcBef>
                  <a:buNone/>
                  <a:defRPr sz="1400" kern="1200">
                    <a:solidFill>
                      <a:schemeClr val="tx1"/>
                    </a:solidFill>
                    <a:latin typeface="Verdana" pitchFamily="34" charset="0"/>
                    <a:ea typeface="+mj-ea"/>
                    <a:cs typeface="Arial" charset="0"/>
                  </a:defRPr>
                </a:lvl1pPr>
                <a:lvl2pPr marL="742950" indent="-285750" defTabSz="881063">
                  <a:defRPr sz="14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2pPr>
                <a:lvl3pPr marL="1143000" indent="-228600" defTabSz="881063">
                  <a:defRPr sz="14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3pPr>
                <a:lvl4pPr marL="1600200" indent="-228600" defTabSz="881063">
                  <a:defRPr sz="14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4pPr>
                <a:lvl5pPr marL="2057400" indent="-228600" defTabSz="881063">
                  <a:defRPr sz="14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5pPr>
                <a:lvl6pPr marL="2514600" indent="-228600" defTabSz="8810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6pPr>
                <a:lvl7pPr marL="2971800" indent="-228600" defTabSz="8810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7pPr>
                <a:lvl8pPr marL="3429000" indent="-228600" defTabSz="8810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8pPr>
                <a:lvl9pPr marL="3886200" indent="-228600" defTabSz="8810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Verdana" pitchFamily="34" charset="0"/>
                    <a:cs typeface="Arial" charset="0"/>
                  </a:defRPr>
                </a:lvl9pPr>
              </a:lstStyle>
              <a:p>
                <a:pPr algn="l"/>
                <a:r>
                  <a:rPr lang="es-ES" altLang="es-MX" b="1" dirty="0"/>
                  <a:t>HTML</a:t>
                </a:r>
                <a:endParaRPr lang="es-ES" altLang="es-MX" sz="1200" dirty="0">
                  <a:solidFill>
                    <a:srgbClr val="6C6C6C"/>
                  </a:solidFill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EDDF27C-AB31-034C-B85B-C779D081A5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695" r="27737" b="47326"/>
              <a:stretch/>
            </p:blipFill>
            <p:spPr>
              <a:xfrm>
                <a:off x="9050432" y="5759480"/>
                <a:ext cx="3308524" cy="2533566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0B295154-6E9D-DA4D-B1AD-F321C86355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6564" t="55542" r="27737"/>
              <a:stretch/>
            </p:blipFill>
            <p:spPr>
              <a:xfrm>
                <a:off x="12416244" y="5759480"/>
                <a:ext cx="3653634" cy="25335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44996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107" y="-1316624"/>
            <a:ext cx="14887223" cy="1563511"/>
          </a:xfrm>
          <a:prstGeom prst="rect">
            <a:avLst/>
          </a:prstGeom>
        </p:spPr>
        <p:txBody>
          <a:bodyPr vert="horz" lIns="162169" tIns="81084" rIns="162169" bIns="81084" rtlCol="0" anchor="ctr">
            <a:normAutofit/>
          </a:bodyPr>
          <a:lstStyle>
            <a:lvl1pPr algn="ctr" defTabSz="45712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267" dirty="0">
              <a:solidFill>
                <a:srgbClr val="FFFFFF"/>
              </a:solidFill>
              <a:latin typeface="Verdana" charset="0"/>
              <a:ea typeface="MS PGothic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408236"/>
            <a:ext cx="16256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77923" y="-41550"/>
            <a:ext cx="16178077" cy="1563511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From the previous process, a conversation was created and stored into a list in order to train our chatbot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877627" y="5652039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sz="3200" dirty="0"/>
          </a:p>
        </p:txBody>
      </p:sp>
      <p:sp>
        <p:nvSpPr>
          <p:cNvPr id="20" name="Rectangle 19"/>
          <p:cNvSpPr/>
          <p:nvPr/>
        </p:nvSpPr>
        <p:spPr bwMode="auto">
          <a:xfrm>
            <a:off x="186122" y="1623061"/>
            <a:ext cx="15883757" cy="74567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74395" tIns="87196" rIns="174395" bIns="87196" numCol="1" rtlCol="0" anchor="ctr" anchorCtr="0" compatLnSpc="1">
            <a:prstTxWarp prst="textNoShape">
              <a:avLst/>
            </a:prstTxWarp>
          </a:bodyPr>
          <a:lstStyle/>
          <a:p>
            <a:pPr algn="ctr" defTabSz="1744046" fontAlgn="base">
              <a:spcBef>
                <a:spcPct val="0"/>
              </a:spcBef>
              <a:spcAft>
                <a:spcPct val="0"/>
              </a:spcAft>
            </a:pPr>
            <a:r>
              <a:rPr lang="en-US" sz="2489" b="1" dirty="0">
                <a:solidFill>
                  <a:schemeClr val="bg1"/>
                </a:solidFill>
                <a:latin typeface="Verdana" pitchFamily="34" charset="0"/>
              </a:rPr>
              <a:t>Chatbot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5543083" y="2469833"/>
            <a:ext cx="5169831" cy="745672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30796" tIns="65397" rIns="130796" bIns="65397" numCol="1" rtlCol="0" anchor="ctr" anchorCtr="0" compatLnSpc="1">
            <a:prstTxWarp prst="textNoShape">
              <a:avLst/>
            </a:prstTxWarp>
          </a:bodyPr>
          <a:lstStyle/>
          <a:p>
            <a:pPr algn="ctr" defTabSz="1308067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Verdana" pitchFamily="34" charset="0"/>
              </a:rPr>
              <a:t>Transform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10900048" y="2469833"/>
            <a:ext cx="5169831" cy="745672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30796" tIns="65397" rIns="130796" bIns="65397" numCol="1" rtlCol="0" anchor="ctr" anchorCtr="0" compatLnSpc="1">
            <a:prstTxWarp prst="textNoShape">
              <a:avLst/>
            </a:prstTxWarp>
          </a:bodyPr>
          <a:lstStyle/>
          <a:p>
            <a:pPr algn="ctr" defTabSz="1308067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Verdana" pitchFamily="34" charset="0"/>
              </a:rPr>
              <a:t>Load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186122" y="2469833"/>
            <a:ext cx="5169827" cy="745672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30796" tIns="65397" rIns="130796" bIns="65397" numCol="1" rtlCol="0" anchor="ctr" anchorCtr="0" compatLnSpc="1">
            <a:prstTxWarp prst="textNoShape">
              <a:avLst/>
            </a:prstTxWarp>
          </a:bodyPr>
          <a:lstStyle/>
          <a:p>
            <a:pPr algn="ctr" defTabSz="1308067"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FFFFFF"/>
                </a:solidFill>
                <a:latin typeface="Verdana" pitchFamily="34" charset="0"/>
              </a:rPr>
              <a:t>Extract</a:t>
            </a:r>
            <a:endParaRPr lang="en-US" sz="2400" dirty="0">
              <a:solidFill>
                <a:srgbClr val="FFFFFF"/>
              </a:solidFill>
              <a:latin typeface="Verdana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4CB79-2669-064D-A8C6-0291D2A5D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23" y="3657525"/>
            <a:ext cx="4591150" cy="1773310"/>
          </a:xfrm>
          <a:prstGeom prst="rect">
            <a:avLst/>
          </a:prstGeom>
        </p:spPr>
      </p:pic>
      <p:sp>
        <p:nvSpPr>
          <p:cNvPr id="17" name="Rectangle 5">
            <a:extLst>
              <a:ext uri="{FF2B5EF4-FFF2-40B4-BE49-F238E27FC236}">
                <a16:creationId xmlns:a16="http://schemas.microsoft.com/office/drawing/2014/main" id="{48DB25D3-B1B3-E84A-AAF9-F06ADE741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122" y="3260314"/>
            <a:ext cx="2314972" cy="39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121915" tIns="60957" rIns="121915" bIns="60957" rtlCol="0" anchor="ctr">
            <a:noAutofit/>
          </a:bodyPr>
          <a:lstStyle>
            <a:lvl1pPr algn="ctr" defTabSz="881063" rtl="0" eaLnBrk="1" latinLnBrk="0" hangingPunct="1"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Verdana" pitchFamily="34" charset="0"/>
                <a:ea typeface="+mj-ea"/>
                <a:cs typeface="Arial" charset="0"/>
              </a:defRPr>
            </a:lvl1pPr>
            <a:lvl2pPr marL="742950" indent="-285750" defTabSz="881063">
              <a:defRPr sz="1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defTabSz="881063">
              <a:defRPr sz="1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defTabSz="881063">
              <a:defRPr sz="1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defTabSz="881063">
              <a:defRPr sz="1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algn="l"/>
            <a:r>
              <a:rPr lang="es-ES" altLang="es-MX" b="1" dirty="0" err="1"/>
              <a:t>For</a:t>
            </a:r>
            <a:r>
              <a:rPr lang="es-ES" altLang="es-MX" b="1" dirty="0"/>
              <a:t> </a:t>
            </a:r>
            <a:r>
              <a:rPr lang="es-ES" altLang="es-MX" b="1" dirty="0" err="1"/>
              <a:t>each</a:t>
            </a:r>
            <a:r>
              <a:rPr lang="es-ES" altLang="es-MX" b="1" dirty="0"/>
              <a:t> </a:t>
            </a:r>
            <a:r>
              <a:rPr lang="es-ES" altLang="es-MX" b="1" dirty="0" err="1"/>
              <a:t>company</a:t>
            </a:r>
            <a:endParaRPr lang="es-ES" altLang="es-MX" sz="1200" dirty="0">
              <a:solidFill>
                <a:srgbClr val="6C6C6C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56E63-D89D-BA46-9C5E-0B204FB85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2552" y="6107975"/>
            <a:ext cx="3508800" cy="2825928"/>
          </a:xfrm>
          <a:prstGeom prst="rect">
            <a:avLst/>
          </a:prstGeom>
        </p:spPr>
      </p:pic>
      <p:sp>
        <p:nvSpPr>
          <p:cNvPr id="21" name="Rectangle 5">
            <a:extLst>
              <a:ext uri="{FF2B5EF4-FFF2-40B4-BE49-F238E27FC236}">
                <a16:creationId xmlns:a16="http://schemas.microsoft.com/office/drawing/2014/main" id="{E124B67C-C29A-EB40-8410-F5B092D3B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122" y="5820465"/>
            <a:ext cx="4834274" cy="305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121915" tIns="60957" rIns="121915" bIns="60957" rtlCol="0" anchor="ctr">
            <a:noAutofit/>
          </a:bodyPr>
          <a:lstStyle>
            <a:lvl1pPr algn="ctr" defTabSz="881063" rtl="0" eaLnBrk="1" latinLnBrk="0" hangingPunct="1"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Verdana" pitchFamily="34" charset="0"/>
                <a:ea typeface="+mj-ea"/>
                <a:cs typeface="Arial" charset="0"/>
              </a:defRPr>
            </a:lvl1pPr>
            <a:lvl2pPr marL="742950" indent="-285750" defTabSz="881063">
              <a:defRPr sz="1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defTabSz="881063">
              <a:defRPr sz="1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defTabSz="881063">
              <a:defRPr sz="1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defTabSz="881063">
              <a:defRPr sz="1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algn="l"/>
            <a:r>
              <a:rPr lang="es-ES" altLang="es-MX" sz="1200" b="1" dirty="0" err="1"/>
              <a:t>We</a:t>
            </a:r>
            <a:r>
              <a:rPr lang="es-ES" altLang="es-MX" sz="1200" b="1" dirty="0"/>
              <a:t> </a:t>
            </a:r>
            <a:r>
              <a:rPr lang="es-ES" altLang="es-MX" sz="1200" b="1" dirty="0" err="1"/>
              <a:t>simulate</a:t>
            </a:r>
            <a:r>
              <a:rPr lang="es-ES" altLang="es-MX" sz="1200" b="1" dirty="0"/>
              <a:t> a </a:t>
            </a:r>
            <a:r>
              <a:rPr lang="es-ES" altLang="es-MX" sz="1200" b="1" dirty="0" err="1"/>
              <a:t>conversation</a:t>
            </a:r>
            <a:r>
              <a:rPr lang="es-ES" altLang="es-MX" sz="1200" b="1" dirty="0"/>
              <a:t> in a Python </a:t>
            </a:r>
            <a:r>
              <a:rPr lang="es-ES" altLang="es-MX" sz="1200" b="1" dirty="0" err="1"/>
              <a:t>array</a:t>
            </a:r>
            <a:r>
              <a:rPr lang="es-ES" altLang="es-MX" sz="1200" b="1" dirty="0"/>
              <a:t>: </a:t>
            </a:r>
            <a:endParaRPr lang="es-ES" altLang="es-MX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A6A06F-56B7-1B46-A47B-CDDAD6B81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423" y="3644180"/>
            <a:ext cx="4591150" cy="8571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529E81-E980-B347-8817-B0CDA012F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1929" y="5656479"/>
            <a:ext cx="4644752" cy="29589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CF44E3-E6F2-A040-AFFB-4E6404BD44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07283" y="3316605"/>
            <a:ext cx="2475995" cy="18826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60BD9D-4989-924A-A97E-8BC81B9CE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8935" y="3378922"/>
            <a:ext cx="1859849" cy="8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23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107" y="-1316624"/>
            <a:ext cx="14887223" cy="1563511"/>
          </a:xfrm>
          <a:prstGeom prst="rect">
            <a:avLst/>
          </a:prstGeom>
        </p:spPr>
        <p:txBody>
          <a:bodyPr vert="horz" lIns="162169" tIns="81084" rIns="162169" bIns="81084" rtlCol="0" anchor="ctr">
            <a:normAutofit/>
          </a:bodyPr>
          <a:lstStyle>
            <a:lvl1pPr algn="ctr" defTabSz="45712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267" dirty="0">
              <a:solidFill>
                <a:srgbClr val="FFFFFF"/>
              </a:solidFill>
              <a:latin typeface="Verdana" charset="0"/>
              <a:ea typeface="MS PGothic" charset="0"/>
            </a:endParaRPr>
          </a:p>
        </p:txBody>
      </p:sp>
      <p:pic>
        <p:nvPicPr>
          <p:cNvPr id="14" name="Picture 4" descr="magen relacionada">
            <a:extLst>
              <a:ext uri="{FF2B5EF4-FFF2-40B4-BE49-F238E27FC236}">
                <a16:creationId xmlns:a16="http://schemas.microsoft.com/office/drawing/2014/main" id="{875813BE-7B6F-8447-B532-E3530FE69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302" y="1393302"/>
            <a:ext cx="6357396" cy="635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83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107" y="-1316624"/>
            <a:ext cx="14887223" cy="1563511"/>
          </a:xfrm>
          <a:prstGeom prst="rect">
            <a:avLst/>
          </a:prstGeom>
        </p:spPr>
        <p:txBody>
          <a:bodyPr vert="horz" lIns="162169" tIns="81084" rIns="162169" bIns="81084" rtlCol="0" anchor="ctr">
            <a:normAutofit/>
          </a:bodyPr>
          <a:lstStyle>
            <a:lvl1pPr algn="ctr" defTabSz="45712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267" dirty="0">
              <a:solidFill>
                <a:srgbClr val="FFFFFF"/>
              </a:solidFill>
              <a:latin typeface="Verdana" charset="0"/>
              <a:ea typeface="MS PGothic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219516"/>
            <a:ext cx="16256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1877627" y="7930017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sz="3200" dirty="0"/>
          </a:p>
        </p:txBody>
      </p:sp>
      <p:sp>
        <p:nvSpPr>
          <p:cNvPr id="20" name="Slide Number Placeholder 2"/>
          <p:cNvSpPr txBox="1">
            <a:spLocks/>
          </p:cNvSpPr>
          <p:nvPr/>
        </p:nvSpPr>
        <p:spPr bwMode="auto">
          <a:xfrm>
            <a:off x="12534760" y="7814483"/>
            <a:ext cx="528624" cy="69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59069" rIns="0" bIns="59069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174" rtl="0" eaLnBrk="0" fontAlgn="base" latinLnBrk="0" hangingPunct="0">
              <a:spcBef>
                <a:spcPct val="0"/>
              </a:spcBef>
              <a:spcAft>
                <a:spcPct val="0"/>
              </a:spcAft>
              <a:defRPr sz="1000" kern="1200" noProof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algn="l" defTabSz="91430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8" algn="l" defTabSz="91430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2" algn="l" defTabSz="91430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6" algn="l" defTabSz="91430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2" algn="l" defTabSz="91430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4" algn="l" defTabSz="91430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B21EDA-CD5F-41AD-A6EA-2FDF0ED7EBD4}" type="slidenum">
              <a:rPr lang="en-US" sz="1333">
                <a:solidFill>
                  <a:prstClr val="black"/>
                </a:solidFill>
                <a:latin typeface="Verdana"/>
              </a:rPr>
              <a:pPr/>
              <a:t>8</a:t>
            </a:fld>
            <a:endParaRPr lang="en-US" sz="1333">
              <a:solidFill>
                <a:prstClr val="black"/>
              </a:solidFill>
              <a:latin typeface="Verdana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556238" y="3754861"/>
            <a:ext cx="14886516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121915" tIns="60957" rIns="121915" bIns="60957" rtlCol="0" anchor="ctr">
            <a:normAutofit fontScale="90000"/>
          </a:bodyPr>
          <a:lstStyle>
            <a:lvl1pPr defTabSz="881063">
              <a:defRPr sz="1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defTabSz="881063">
              <a:defRPr sz="1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defTabSz="881063">
              <a:defRPr sz="1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defTabSz="881063">
              <a:defRPr sz="1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defTabSz="881063">
              <a:defRPr sz="1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defTabSz="881063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r>
              <a:rPr lang="es-ES" altLang="es-MX" sz="10666" b="1" dirty="0" err="1"/>
              <a:t>Backup</a:t>
            </a:r>
            <a:endParaRPr lang="es-ES" altLang="es-MX" sz="9600" dirty="0">
              <a:solidFill>
                <a:srgbClr val="6C6C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339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107" y="-1316624"/>
            <a:ext cx="14887223" cy="1563511"/>
          </a:xfrm>
          <a:prstGeom prst="rect">
            <a:avLst/>
          </a:prstGeom>
        </p:spPr>
        <p:txBody>
          <a:bodyPr vert="horz" lIns="162169" tIns="81084" rIns="162169" bIns="81084" rtlCol="0" anchor="ctr">
            <a:normAutofit/>
          </a:bodyPr>
          <a:lstStyle>
            <a:lvl1pPr algn="ctr" defTabSz="45712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267" dirty="0">
              <a:solidFill>
                <a:srgbClr val="FFFFFF"/>
              </a:solidFill>
              <a:latin typeface="Verdana" charset="0"/>
              <a:ea typeface="MS PGothic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408236"/>
            <a:ext cx="16256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77923" y="-41550"/>
            <a:ext cx="16178077" cy="1563511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Chatterbot techniques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877627" y="5652039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FEF97-25E2-1E43-955D-B7AF787AE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62" y="1837142"/>
            <a:ext cx="14617668" cy="684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776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40950</TotalTime>
  <Words>607</Words>
  <Application>Microsoft Macintosh PowerPoint</Application>
  <PresentationFormat>Custom</PresentationFormat>
  <Paragraphs>85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Verdana</vt:lpstr>
      <vt:lpstr>1_Office Theme</vt:lpstr>
      <vt:lpstr>PowerPoint Presentation</vt:lpstr>
      <vt:lpstr>A stock market recommendation system was created using the Extract, Transform, and Load method</vt:lpstr>
      <vt:lpstr>Yahoo Finance and Alpha Vantage APIs were used to extract the data. Then it was stored using MongoDB</vt:lpstr>
      <vt:lpstr>A basic trading strategy was defined and computed using the close price and the date as the main base parameters.</vt:lpstr>
      <vt:lpstr>Each parameter of the strategy was stored as a time series in a panda data frame and then loaded into a new table in MongoDB to serve as a “Real-time” analytics database for the flask app </vt:lpstr>
      <vt:lpstr>From the previous process, a conversation was created and stored into a list in order to train our chatbot</vt:lpstr>
      <vt:lpstr>PowerPoint Presentation</vt:lpstr>
      <vt:lpstr>Backup</vt:lpstr>
      <vt:lpstr>Chatterbot techniques</vt:lpstr>
      <vt:lpstr>Possible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588</cp:revision>
  <dcterms:created xsi:type="dcterms:W3CDTF">2017-05-09T14:33:22Z</dcterms:created>
  <dcterms:modified xsi:type="dcterms:W3CDTF">2019-05-25T03:38:05Z</dcterms:modified>
</cp:coreProperties>
</file>